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66" r:id="rId1"/>
  </p:sldMasterIdLst>
  <p:notesMasterIdLst>
    <p:notesMasterId r:id="rId13"/>
  </p:notesMasterIdLst>
  <p:handoutMasterIdLst>
    <p:handoutMasterId r:id="rId14"/>
  </p:handoutMasterIdLst>
  <p:sldIdLst>
    <p:sldId id="439" r:id="rId2"/>
    <p:sldId id="458" r:id="rId3"/>
    <p:sldId id="459" r:id="rId4"/>
    <p:sldId id="441" r:id="rId5"/>
    <p:sldId id="455" r:id="rId6"/>
    <p:sldId id="460" r:id="rId7"/>
    <p:sldId id="445" r:id="rId8"/>
    <p:sldId id="452" r:id="rId9"/>
    <p:sldId id="434" r:id="rId10"/>
    <p:sldId id="436" r:id="rId11"/>
    <p:sldId id="437" r:id="rId12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FFB515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FFB515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FFB515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FFB515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FFB515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b="1" kern="1200">
        <a:solidFill>
          <a:srgbClr val="FFB515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b="1" kern="1200">
        <a:solidFill>
          <a:srgbClr val="FFB515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b="1" kern="1200">
        <a:solidFill>
          <a:srgbClr val="FFB515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b="1" kern="1200">
        <a:solidFill>
          <a:srgbClr val="FFB515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B515"/>
    <a:srgbClr val="0D2AA3"/>
    <a:srgbClr val="2712C4"/>
    <a:srgbClr val="2536B1"/>
    <a:srgbClr val="FFFF66"/>
    <a:srgbClr val="00004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64" autoAdjust="0"/>
  </p:normalViewPr>
  <p:slideViewPr>
    <p:cSldViewPr snapToObjects="1">
      <p:cViewPr varScale="1">
        <p:scale>
          <a:sx n="15" d="100"/>
          <a:sy n="15" d="100"/>
        </p:scale>
        <p:origin x="-76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57" d="100"/>
          <a:sy n="57" d="100"/>
        </p:scale>
        <p:origin x="-2802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a typeface="ＭＳ Ｐゴシック" pitchFamily="-108" charset="-128"/>
              </a:defRPr>
            </a:lvl1pPr>
          </a:lstStyle>
          <a:p>
            <a:pPr>
              <a:defRPr/>
            </a:pPr>
            <a:fld id="{13D8A6EE-708A-4BB1-AE5F-C3E91DF6F691}" type="datetime1">
              <a:rPr lang="en-US"/>
              <a:pPr>
                <a:defRPr/>
              </a:pPr>
              <a:t>2/21/2018</a:t>
            </a:fld>
            <a:endParaRPr lang="en-US" dirty="0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a typeface="ＭＳ Ｐゴシック" pitchFamily="-108" charset="-128"/>
              </a:defRPr>
            </a:lvl1pPr>
          </a:lstStyle>
          <a:p>
            <a:pPr>
              <a:defRPr/>
            </a:pPr>
            <a:fld id="{53251257-9E52-4C23-A92A-5BD8677862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82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7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a typeface="ＭＳ Ｐゴシック" pitchFamily="-108" charset="-128"/>
              </a:defRPr>
            </a:lvl1pPr>
          </a:lstStyle>
          <a:p>
            <a:pPr>
              <a:defRPr/>
            </a:pPr>
            <a:fld id="{3471685E-0518-42BF-A0E0-32765ED937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3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1685E-0518-42BF-A0E0-32765ED9373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7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1685E-0518-42BF-A0E0-32765ED9373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87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1685E-0518-42BF-A0E0-32765ED9373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2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1685E-0518-42BF-A0E0-32765ED9373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30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1685E-0518-42BF-A0E0-32765ED9373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02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1685E-0518-42BF-A0E0-32765ED9373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24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1685E-0518-42BF-A0E0-32765ED9373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36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1685E-0518-42BF-A0E0-32765ED9373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16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1685E-0518-42BF-A0E0-32765ED9373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45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1685E-0518-42BF-A0E0-32765ED9373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92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1685E-0518-42BF-A0E0-32765ED9373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19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B228A-685F-43DC-A5B8-36EE01419EA1}" type="datetime1">
              <a:rPr lang="en-US" smtClean="0"/>
              <a:pPr>
                <a:defRPr/>
              </a:pPr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4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F2D0C-33B0-4966-9BD0-4CFA1916DB9D}" type="datetime1">
              <a:rPr lang="en-US" smtClean="0"/>
              <a:pPr>
                <a:defRPr/>
              </a:pPr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4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DA596-2833-4204-8B78-C0B12EE728FD}" type="datetime1">
              <a:rPr lang="en-US" smtClean="0"/>
              <a:pPr>
                <a:defRPr/>
              </a:pPr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9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0318D-EBE0-4BB1-956F-7A325F1AE4B8}" type="datetime1">
              <a:rPr lang="en-US" smtClean="0"/>
              <a:pPr>
                <a:defRPr/>
              </a:pPr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31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913C8-2DD8-4304-BCAB-F49B22399965}" type="datetime1">
              <a:rPr lang="en-US" smtClean="0"/>
              <a:pPr>
                <a:defRPr/>
              </a:pPr>
              <a:t>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64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F326E-76E2-4AE7-BCCB-4B6859C84CBB}" type="datetime1">
              <a:rPr lang="en-US" smtClean="0"/>
              <a:pPr>
                <a:defRPr/>
              </a:pPr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7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55BF-1CFF-4376-8C06-ADE624C3C513}" type="datetime1">
              <a:rPr lang="en-US" smtClean="0"/>
              <a:pPr>
                <a:defRPr/>
              </a:pPr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85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EC511-F99B-418E-9E87-620426EB89A2}" type="datetime1">
              <a:rPr lang="en-US" smtClean="0"/>
              <a:pPr>
                <a:defRPr/>
              </a:pPr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3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9ADE2-8240-4664-BBDF-654351166435}" type="datetime1">
              <a:rPr lang="en-US" smtClean="0"/>
              <a:pPr>
                <a:defRPr/>
              </a:pPr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3B0A3-F6E5-4BAF-A608-FDEE73F50EC3}" type="datetime1">
              <a:rPr lang="en-US" smtClean="0"/>
              <a:pPr>
                <a:defRPr/>
              </a:pPr>
              <a:t>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4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98A38-A89A-4F44-B215-10BFAD3AC2B1}" type="datetime1">
              <a:rPr lang="en-US" smtClean="0"/>
              <a:pPr>
                <a:defRPr/>
              </a:pPr>
              <a:t>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87387-2C0E-4DBE-94B9-3CF647814252}" type="datetime1">
              <a:rPr lang="en-US" smtClean="0"/>
              <a:pPr>
                <a:defRPr/>
              </a:pPr>
              <a:t>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96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5C4AB-E401-4311-B50A-2E31D7384C00}" type="datetime1">
              <a:rPr lang="en-US" smtClean="0"/>
              <a:pPr>
                <a:defRPr/>
              </a:pPr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4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10584-131B-47EA-8DC0-3CCBFD6F05B6}" type="datetime1">
              <a:rPr lang="en-US" smtClean="0"/>
              <a:pPr>
                <a:defRPr/>
              </a:pPr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8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F125466-7088-4474-9957-9F0278240F77}" type="datetime1">
              <a:rPr lang="en-US" smtClean="0"/>
              <a:pPr>
                <a:defRPr/>
              </a:pPr>
              <a:t>2/21/2018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United%20Steelworkers_%20For%20a%20Better%20Life.mp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08-USWwor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" y="1873250"/>
            <a:ext cx="9145588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267494" y="1143000"/>
            <a:ext cx="8610600" cy="10156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3000" dirty="0" smtClean="0">
                <a:latin typeface="Impact"/>
                <a:ea typeface="ＭＳ Ｐゴシック" pitchFamily="-108" charset="-128"/>
                <a:cs typeface="Impact"/>
              </a:rPr>
              <a:t>Forward Together: Building An Effective Union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3000" dirty="0" smtClean="0">
                <a:latin typeface="Impact"/>
                <a:ea typeface="ＭＳ Ｐゴシック" pitchFamily="-108" charset="-128"/>
                <a:cs typeface="Impact"/>
              </a:rPr>
              <a:t>Under Right To Work For Less</a:t>
            </a:r>
            <a:endParaRPr lang="en-US" sz="3000" dirty="0">
              <a:solidFill>
                <a:srgbClr val="FFB515"/>
              </a:solidFill>
              <a:latin typeface="Impact"/>
              <a:ea typeface="ＭＳ Ｐゴシック" pitchFamily="-108" charset="-128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4802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838200" y="2209800"/>
            <a:ext cx="1828800" cy="1066800"/>
          </a:xfrm>
          <a:prstGeom prst="rect">
            <a:avLst/>
          </a:prstGeom>
          <a:noFill/>
          <a:ln w="9525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7" name="Flowchart: Process 6"/>
          <p:cNvSpPr/>
          <p:nvPr/>
        </p:nvSpPr>
        <p:spPr bwMode="auto">
          <a:xfrm>
            <a:off x="304800" y="1219200"/>
            <a:ext cx="1590675" cy="1184851"/>
          </a:xfrm>
          <a:prstGeom prst="flowChartProcess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5107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General Attitude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9" name="Flowchart: Process 8"/>
          <p:cNvSpPr/>
          <p:nvPr/>
        </p:nvSpPr>
        <p:spPr bwMode="auto">
          <a:xfrm>
            <a:off x="304800" y="3771900"/>
            <a:ext cx="1590675" cy="1257300"/>
          </a:xfrm>
          <a:prstGeom prst="flowChart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108162"/>
            <a:ext cx="1038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Specific Attitude</a:t>
            </a:r>
            <a:endParaRPr lang="es-MX" sz="16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847725" y="2552700"/>
            <a:ext cx="0" cy="98181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bg2"/>
            </a:prstShdw>
          </a:effectLst>
        </p:spPr>
      </p:cxnSp>
      <p:sp>
        <p:nvSpPr>
          <p:cNvPr id="14" name="Oval 13"/>
          <p:cNvSpPr/>
          <p:nvPr/>
        </p:nvSpPr>
        <p:spPr bwMode="auto">
          <a:xfrm>
            <a:off x="2828925" y="2572494"/>
            <a:ext cx="1524000" cy="9906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029200" y="2543919"/>
            <a:ext cx="1524000" cy="990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599" y="288533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Commitment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2895599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  Participation</a:t>
            </a:r>
            <a:endParaRPr lang="es-MX" sz="14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057400" y="2095500"/>
            <a:ext cx="8382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bg2"/>
            </a:prstShdw>
          </a:effec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2057400" y="3581400"/>
            <a:ext cx="838199" cy="4352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bg2"/>
            </a:prstShdw>
          </a:effec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371600" y="2543919"/>
            <a:ext cx="0" cy="88508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bg2"/>
            </a:prstShdw>
          </a:effectLst>
        </p:spPr>
      </p:cxnSp>
      <p:sp>
        <p:nvSpPr>
          <p:cNvPr id="33" name="Oval 32"/>
          <p:cNvSpPr/>
          <p:nvPr/>
        </p:nvSpPr>
        <p:spPr bwMode="auto">
          <a:xfrm>
            <a:off x="7353300" y="2535136"/>
            <a:ext cx="1524000" cy="990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67600" y="2824490"/>
            <a:ext cx="140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Effectiveness</a:t>
            </a:r>
            <a:endParaRPr lang="es-MX" sz="1400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>
            <a:stCxn id="15" idx="0"/>
          </p:cNvCxnSpPr>
          <p:nvPr/>
        </p:nvCxnSpPr>
        <p:spPr bwMode="auto">
          <a:xfrm flipV="1">
            <a:off x="5791200" y="1607850"/>
            <a:ext cx="0" cy="9360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8105775" y="3589912"/>
            <a:ext cx="0" cy="12106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5867400" y="3581402"/>
            <a:ext cx="0" cy="100762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</p:cxnSp>
      <p:cxnSp>
        <p:nvCxnSpPr>
          <p:cNvPr id="48" name="Straight Arrow Connector 47"/>
          <p:cNvCxnSpPr/>
          <p:nvPr/>
        </p:nvCxnSpPr>
        <p:spPr bwMode="auto">
          <a:xfrm flipH="1">
            <a:off x="2057406" y="1607850"/>
            <a:ext cx="374331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bg2"/>
            </a:prstShdw>
          </a:effectLst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2133606" y="4589024"/>
            <a:ext cx="376236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bg2"/>
            </a:prstShdw>
          </a:effec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8001000" y="1447800"/>
            <a:ext cx="38100" cy="10961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</p:cxnSp>
      <p:cxnSp>
        <p:nvCxnSpPr>
          <p:cNvPr id="58" name="Straight Arrow Connector 57"/>
          <p:cNvCxnSpPr/>
          <p:nvPr/>
        </p:nvCxnSpPr>
        <p:spPr bwMode="auto">
          <a:xfrm flipH="1">
            <a:off x="2057400" y="1447800"/>
            <a:ext cx="5943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bg2"/>
            </a:prstShdw>
          </a:effectLst>
        </p:spPr>
      </p:cxnSp>
      <p:cxnSp>
        <p:nvCxnSpPr>
          <p:cNvPr id="62" name="Straight Arrow Connector 61"/>
          <p:cNvCxnSpPr/>
          <p:nvPr/>
        </p:nvCxnSpPr>
        <p:spPr bwMode="auto">
          <a:xfrm flipH="1">
            <a:off x="2133606" y="4800600"/>
            <a:ext cx="597216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bg2"/>
            </a:prstShdw>
          </a:effectLst>
        </p:spPr>
      </p:cxnSp>
      <p:cxnSp>
        <p:nvCxnSpPr>
          <p:cNvPr id="3" name="Straight Arrow Connector 2"/>
          <p:cNvCxnSpPr/>
          <p:nvPr/>
        </p:nvCxnSpPr>
        <p:spPr bwMode="auto">
          <a:xfrm>
            <a:off x="4395787" y="3039218"/>
            <a:ext cx="56197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prstShdw prst="shdw17" dist="17961" dir="2700000">
              <a:schemeClr val="bg2"/>
            </a:prstShdw>
          </a:effec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6677025" y="3030436"/>
            <a:ext cx="56197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prstShdw prst="shdw17" dist="17961" dir="2700000">
              <a:schemeClr val="bg2"/>
            </a:prstShdw>
          </a:effectLst>
        </p:spPr>
      </p:cxnSp>
    </p:spTree>
    <p:extLst>
      <p:ext uri="{BB962C8B-B14F-4D97-AF65-F5344CB8AC3E}">
        <p14:creationId xmlns:p14="http://schemas.microsoft.com/office/powerpoint/2010/main" val="34343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524000"/>
            <a:ext cx="77724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Researchers have found three areas that impact specific attitudes regarding unions: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352800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BENEFITS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ACCOUNTABILITY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BACKUP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3848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09575" y="1295400"/>
            <a:ext cx="7772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8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8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8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8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8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8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8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r>
              <a:rPr lang="en-US" sz="3600" b="0" kern="0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Open Shop/RTW Laws?</a:t>
            </a:r>
            <a:endParaRPr lang="en-US" sz="4000" b="0" kern="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475" y="2438400"/>
            <a:ext cx="85344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These </a:t>
            </a:r>
            <a:r>
              <a:rPr lang="en-US" sz="2400" dirty="0" smtClean="0">
                <a:solidFill>
                  <a:schemeClr val="bg1"/>
                </a:solidFill>
              </a:rPr>
              <a:t>laws </a:t>
            </a:r>
            <a:r>
              <a:rPr lang="en-US" sz="2400" dirty="0">
                <a:solidFill>
                  <a:schemeClr val="bg1"/>
                </a:solidFill>
              </a:rPr>
              <a:t>are not put into place to help workers. 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They are put into place to weaken Unions,  which makes it easier for </a:t>
            </a:r>
            <a:r>
              <a:rPr lang="en-US" sz="2400" dirty="0" smtClean="0">
                <a:solidFill>
                  <a:schemeClr val="bg1"/>
                </a:solidFill>
              </a:rPr>
              <a:t>Companies/Government agencies </a:t>
            </a:r>
            <a:r>
              <a:rPr lang="en-US" sz="2400" dirty="0">
                <a:solidFill>
                  <a:schemeClr val="bg1"/>
                </a:solidFill>
              </a:rPr>
              <a:t>to take advantage of their workers!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4466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52400" y="2590800"/>
            <a:ext cx="8915400" cy="3810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9600" b="1" kern="0" dirty="0" smtClean="0">
                <a:solidFill>
                  <a:schemeClr val="bg1"/>
                </a:solidFill>
              </a:rPr>
              <a:t>Unions are the only organization in the US that are required by law to provide a service to individuals for free!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9200" b="1" kern="0" dirty="0" smtClean="0">
              <a:solidFill>
                <a:schemeClr val="bg1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9200" b="1" kern="0" dirty="0" smtClean="0">
                <a:solidFill>
                  <a:schemeClr val="bg1"/>
                </a:solidFill>
              </a:rPr>
              <a:t>The “Duty of Fair Representation Law” requires  Unions to represent all Bargain Unit employees equally regardless of their membership status.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9200" b="1" kern="0" dirty="0" smtClean="0">
              <a:solidFill>
                <a:schemeClr val="bg1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9200" b="1" kern="0" dirty="0" smtClean="0">
                <a:solidFill>
                  <a:schemeClr val="bg1"/>
                </a:solidFill>
              </a:rPr>
              <a:t>This means the Union must bargain and process grievances of non-members just like it does for its membership. </a:t>
            </a:r>
            <a:endParaRPr lang="en-US" sz="8800" b="1" kern="0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b="1" kern="0" dirty="0" smtClean="0">
              <a:solidFill>
                <a:schemeClr val="bg1"/>
              </a:solidFill>
            </a:endParaRPr>
          </a:p>
          <a:p>
            <a:r>
              <a:rPr lang="en-US" sz="9600" b="1" kern="0" dirty="0" smtClean="0">
                <a:solidFill>
                  <a:schemeClr val="bg1"/>
                </a:solidFill>
              </a:rPr>
              <a:t> </a:t>
            </a:r>
            <a:endParaRPr lang="en-US" sz="2800" b="0" kern="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9575" y="990600"/>
            <a:ext cx="7772400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en-US" sz="4000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en-US" sz="4000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How Does Right to Work/Open Shops affect Unions?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8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637" y="1447800"/>
            <a:ext cx="77724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Why do workers in an open shop choose to become USW members?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83208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General attitude is good toward Union movement.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>
                <a:solidFill>
                  <a:schemeClr val="bg1"/>
                </a:solidFill>
              </a:rPr>
              <a:t>Know they and their co-workers are better off with a strong Union.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solidFill>
                  <a:schemeClr val="bg1"/>
                </a:solidFill>
              </a:rPr>
              <a:t>Know it’s the right thing to do.</a:t>
            </a:r>
          </a:p>
          <a:p>
            <a:pPr marL="457200" indent="-457200">
              <a:buAutoNum type="arabicPeriod" startAt="3"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8164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Why do some workers in an open shop refuse to sign?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67968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Why pay for something I can get for free.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>
                <a:solidFill>
                  <a:schemeClr val="bg1"/>
                </a:solidFill>
              </a:rPr>
              <a:t>Don’t like unions generally.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solidFill>
                  <a:schemeClr val="bg1"/>
                </a:solidFill>
              </a:rPr>
              <a:t>Don’t like </a:t>
            </a:r>
            <a:r>
              <a:rPr lang="en-US" i="1" dirty="0" smtClean="0">
                <a:solidFill>
                  <a:schemeClr val="bg1"/>
                </a:solidFill>
              </a:rPr>
              <a:t>this</a:t>
            </a:r>
            <a:r>
              <a:rPr lang="en-US" dirty="0" smtClean="0">
                <a:solidFill>
                  <a:schemeClr val="bg1"/>
                </a:solidFill>
              </a:rPr>
              <a:t> union specifically.</a:t>
            </a:r>
          </a:p>
          <a:p>
            <a:pPr marL="457200" indent="-457200">
              <a:buAutoNum type="arabicPeriod" startAt="3"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9911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19200"/>
            <a:ext cx="7772400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en-US" sz="4000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en-US" sz="4000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What can  we do to keep our Union Strong? 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475" y="24384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Devise a plan to engage the membership now.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Devise a plan for identifying </a:t>
            </a:r>
            <a:r>
              <a:rPr lang="en-US" sz="2400" dirty="0" smtClean="0">
                <a:solidFill>
                  <a:schemeClr val="bg1"/>
                </a:solidFill>
              </a:rPr>
              <a:t>potential free </a:t>
            </a:r>
            <a:r>
              <a:rPr lang="en-US" sz="2400" dirty="0">
                <a:solidFill>
                  <a:schemeClr val="bg1"/>
                </a:solidFill>
              </a:rPr>
              <a:t>riders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Develop and implement an effective new employee orientation program</a:t>
            </a:r>
            <a:r>
              <a:rPr lang="en-US" sz="2400" dirty="0" smtClean="0">
                <a:solidFill>
                  <a:schemeClr val="bg1"/>
                </a:solidFill>
              </a:rPr>
              <a:t>. Effective New Employee Orientations: 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itchFamily="2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itchFamily="2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9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7724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Effective New Employee Orientations: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endParaRPr lang="en-US" sz="360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950" y="2057400"/>
            <a:ext cx="8534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In a union shop situation the main goal of the [new employee] session will . . . be to build commitment and loyalty to the union.  In an open shop setting, getting a new employee to join the union is [part of] building commitment and loyalty [and] often a union’s best shot is its first shot.  For this reason, the time and resources invested in these programs can generate a very good return.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--Paul Clark, BUILDING MORE EFFECTIVE UNIONS</a:t>
            </a:r>
            <a:endParaRPr lang="en-US" sz="2400" i="1" dirty="0">
              <a:solidFill>
                <a:schemeClr val="bg1"/>
              </a:solidFill>
            </a:endParaRPr>
          </a:p>
          <a:p>
            <a:r>
              <a:rPr lang="en-US" dirty="0"/>
              <a:t> </a:t>
            </a:r>
            <a:r>
              <a:rPr lang="en-US" sz="1000" dirty="0" smtClean="0">
                <a:hlinkClick r:id="rId3" action="ppaction://hlinkfile"/>
              </a:rPr>
              <a:t>United Steelworkers_ For a Better Life.mp4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307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19200"/>
            <a:ext cx="7772400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en-US" sz="4000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en-US" sz="4000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What can  we do to keep our Union Strong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? </a:t>
            </a:r>
            <a:r>
              <a:rPr lang="en-US" sz="4000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Cont.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475" y="2438400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Educate your member on the USW and what it does for workers. 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Create </a:t>
            </a:r>
            <a:r>
              <a:rPr lang="en-US" sz="2400" dirty="0">
                <a:solidFill>
                  <a:schemeClr val="bg1"/>
                </a:solidFill>
              </a:rPr>
              <a:t>and maintain a membership density database. 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Develop and </a:t>
            </a:r>
            <a:r>
              <a:rPr lang="en-US" sz="2400" dirty="0">
                <a:solidFill>
                  <a:schemeClr val="bg1"/>
                </a:solidFill>
              </a:rPr>
              <a:t>begin work on developing an external organizing plan for the Local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5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7724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What influences a person’s commitment to the Union?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514600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General attitude toward unions:  influenced by peers, family, community, and media.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Specific attitude toward this union:  influenced by firsthand experience.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343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eelworkers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Steelworkers Theme</Template>
  <TotalTime>1700</TotalTime>
  <Words>411</Words>
  <Application>Microsoft Office PowerPoint</Application>
  <PresentationFormat>On-screen Show (4:3)</PresentationFormat>
  <Paragraphs>74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Steelworkers Theme</vt:lpstr>
      <vt:lpstr>PowerPoint Presentation</vt:lpstr>
      <vt:lpstr>PowerPoint Presentation</vt:lpstr>
      <vt:lpstr> How Does Right to Work/Open Shops affect Unions?</vt:lpstr>
      <vt:lpstr>Why do workers in an open shop choose to become USW members? </vt:lpstr>
      <vt:lpstr>Why do some workers in an open shop refuse to sign? </vt:lpstr>
      <vt:lpstr> What can  we do to keep our Union Strong?  </vt:lpstr>
      <vt:lpstr>Effective New Employee Orientations: </vt:lpstr>
      <vt:lpstr> What can  we do to keep our Union Strong? Cont. </vt:lpstr>
      <vt:lpstr>What influences a person’s commitment to the Union?</vt:lpstr>
      <vt:lpstr>PowerPoint Presentation</vt:lpstr>
      <vt:lpstr>Researchers have found three areas that impact specific attitudes regarding unions: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Schwartz, Susan</dc:creator>
  <cp:lastModifiedBy>O'Brien, Tom</cp:lastModifiedBy>
  <cp:revision>151</cp:revision>
  <cp:lastPrinted>2018-02-09T18:23:50Z</cp:lastPrinted>
  <dcterms:created xsi:type="dcterms:W3CDTF">2012-05-09T15:48:53Z</dcterms:created>
  <dcterms:modified xsi:type="dcterms:W3CDTF">2018-02-21T23:16:55Z</dcterms:modified>
</cp:coreProperties>
</file>